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9" r:id="rId5"/>
    <p:sldId id="258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8"/>
    <p:restoredTop sz="94648"/>
  </p:normalViewPr>
  <p:slideViewPr>
    <p:cSldViewPr snapToGrid="0">
      <p:cViewPr varScale="1">
        <p:scale>
          <a:sx n="99" d="100"/>
          <a:sy n="99" d="100"/>
        </p:scale>
        <p:origin x="18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7E1DB-2C8C-49F7-92E6-0EDDD858558C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2E0936-0B3C-4D97-A5C9-00772284D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57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12F6C-FCAE-4DE5-996D-056D2081D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7B16DD-DA6E-4D78-ADD7-5A9262B45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44908-A8C5-424B-B375-08C743ED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875FD-8716-47D3-9886-2F92C8F5C61E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CCD3-AB84-4164-BFC0-DAC288F0D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C5A86-FB41-4A0F-B09A-58047932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71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4E1C4-63CD-4917-8A65-8E3008754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D177D-BEB9-42B0-9F90-7B77193928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2C41B-72BA-40A6-832F-67B1F70F5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246D8-30A6-4261-9D6B-186224F201A9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98FA0-B037-486E-A8E5-80C3443A3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544A8-668A-4BAC-941F-D7D0740BA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318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1A4602-9DAF-4C33-8A52-4F844D48B5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69367-520A-4E0C-81FA-77ECC0902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6DA9D-C32C-4B9D-A820-5697AEF0D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02448-BF01-4B13-82E3-1DE86CF2D44D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F294D-5787-4745-B243-14DEBC150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339D4-7268-4A6E-B215-7920DD8CD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84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9284F-1994-4F49-871E-F44DB1CA2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4F02D-05BB-4F84-B0A0-AB2D763ED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EBFF3-7B76-4AD5-97CB-EDDFE5C37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96705-4AEE-4650-867D-2D619A3A57E3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56CE-DB4B-4D26-AA4D-84C4920CD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BD01C-2B50-422D-BF97-68E29881D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8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708C2-5325-4F09-865A-C7E0C3512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5564A-3B35-4525-B603-07E44460D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24036-98EB-4EDB-BFC3-204AF1695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B39AE-7804-44F5-B1C4-AA7A9C70E679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8AECB-0685-443B-A811-C04ACED83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C9411-1491-49C1-BF46-C13AA130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4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0DDA3-54DD-4ABC-A53A-A697CFE45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C071C-9BCC-4C97-A275-9D3DDA672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4243A2-1B05-4293-9C48-67DE9D7D03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59438-697F-4359-B00B-FD13B48A9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F2A9-AACF-44C7-8168-71B6980EF9B4}" type="datetime1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020389-8115-4636-A3F0-F2AA866E0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7FA9F-13FD-43F7-8BB5-3CD5DE2E8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87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E934F-A48A-4CD3-A071-D6C526AC4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646632-4730-43B2-88B7-19A39FDD9D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BBD02-B1AF-4483-9E3B-683D521A17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4D2B95-A5CF-4417-8C3A-BA57BBDEE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CD038-7A9E-4EA8-9AC6-9F1535D33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E1C31-B2F8-4B75-AC63-BB5D273CE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7C0A9-C769-4832-B7DA-AD9C931DDBEC}" type="datetime1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F507D-95B4-4459-9641-A3C7235D9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1C7054-8B30-440E-9B85-39C235137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61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015C2-9B28-4642-A896-818EBDFCE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D47A0E-A33C-4EB7-99B7-5F55533E2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97DAB-34B8-4596-A59E-AE6DE2187033}" type="datetime1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8F1B76-1518-435A-A0C5-29FEF9B2A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AEFC97-E00E-4BEA-AB53-10CE077C1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79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68E0BE-376C-4325-9C30-9CD90FC67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787DD-0855-403D-A19B-055BC2F16C13}" type="datetime1">
              <a:rPr lang="en-US" smtClean="0"/>
              <a:t>12/13/18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205A66-8EC2-4938-BD57-934612BF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3664F-CF2F-4D6F-84B8-9925187E0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36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F8155-A704-4967-AFD0-7CB88ACAC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ECFAA-9E8C-4130-B89A-E689AD517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E2544-BF07-4651-B2B2-53CFAE778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37D5E6-0DEC-455A-896A-A6220BA1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E06A8-7DFA-44EC-88A9-9690E8846AAB}" type="datetime1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C81B6-DD88-409F-903D-0EE120F16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88010-C25D-42D2-9B30-D9070D35C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2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72595-4A71-4084-B288-85C3AD9E1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39AEA-2CAB-4973-B704-763533869B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07300-B3E8-4378-95A1-74498ACAE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19A4E-D9C3-4F5B-BFE4-A95E2F4F9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855AE-6849-47BA-97C4-0B1AB9EDFCF4}" type="datetime1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00D6AD-BA76-4792-81CC-DB364D415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9B534-E15F-4063-A340-04D6C819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9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4D670-9D8E-4568-9D33-83A91B6F4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2EB5AD-3D99-4D6F-A9C4-3924C5532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7AC15-CAB7-447E-8039-9CE5AECEA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BD6A4-C22E-4E3E-9874-95870EBF4AD4}" type="datetime1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0073C-F37A-4907-B057-0AEB647C2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B779C-E751-4250-A315-55C5783961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B441A-A17E-4EEF-A64F-38DFA00D02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3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E4BA7-45E6-44FA-AA87-12DEBEB71E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75A699-D760-4671-952B-3FC8B27677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Performance Analysis and Modeling of Software Systems, Fall 2018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Ettore Puccetti</a:t>
            </a:r>
          </a:p>
          <a:p>
            <a:r>
              <a:rPr lang="en-US" dirty="0" err="1">
                <a:solidFill>
                  <a:schemeClr val="accent1"/>
                </a:solidFill>
              </a:rPr>
              <a:t>ettore.puccetti@alumnos.upm.es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F9B59-E5E5-44D9-BC95-2DFEB0825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31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4038A-869B-46C3-84D9-298EEE7E0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Implementation HTML tag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D5804-1300-4F00-990B-F20C86C05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 String line </a:t>
            </a:r>
            <a:r>
              <a:rPr lang="en-US" sz="3200" dirty="0"/>
              <a:t>=  …   &lt;      chars to ignore 	 &gt;   chars to save    &lt;  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chars in line 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if (!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tagOpened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result.append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(chars)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C23C4-F802-4E9C-AEFA-41577153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D055096-9395-0644-9D14-CFF53A466CDA}"/>
              </a:ext>
            </a:extLst>
          </p:cNvPr>
          <p:cNvGrpSpPr/>
          <p:nvPr/>
        </p:nvGrpSpPr>
        <p:grpSpPr>
          <a:xfrm>
            <a:off x="3121319" y="2206103"/>
            <a:ext cx="3073277" cy="1293489"/>
            <a:chOff x="1142185" y="2353248"/>
            <a:chExt cx="3073277" cy="1293489"/>
          </a:xfrm>
        </p:grpSpPr>
        <p:sp>
          <p:nvSpPr>
            <p:cNvPr id="6" name="Up Arrow 5">
              <a:extLst>
                <a:ext uri="{FF2B5EF4-FFF2-40B4-BE49-F238E27FC236}">
                  <a16:creationId xmlns:a16="http://schemas.microsoft.com/office/drawing/2014/main" id="{B12BB842-4DF6-5F4C-A1BD-7AF18F49E839}"/>
                </a:ext>
              </a:extLst>
            </p:cNvPr>
            <p:cNvSpPr/>
            <p:nvPr/>
          </p:nvSpPr>
          <p:spPr>
            <a:xfrm>
              <a:off x="2509345" y="2353248"/>
              <a:ext cx="338959" cy="893379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A509A88-F3FA-D144-B85E-11F08779AFAB}"/>
                </a:ext>
              </a:extLst>
            </p:cNvPr>
            <p:cNvSpPr txBox="1"/>
            <p:nvPr/>
          </p:nvSpPr>
          <p:spPr>
            <a:xfrm>
              <a:off x="1142185" y="3246627"/>
              <a:ext cx="30732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tagOpened</a:t>
              </a:r>
              <a:r>
                <a:rPr lang="it-IT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 = True;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60039F-5589-8B49-B25E-5B0215F890BB}"/>
              </a:ext>
            </a:extLst>
          </p:cNvPr>
          <p:cNvGrpSpPr/>
          <p:nvPr/>
        </p:nvGrpSpPr>
        <p:grpSpPr>
          <a:xfrm>
            <a:off x="6331683" y="2206103"/>
            <a:ext cx="2723823" cy="1293489"/>
            <a:chOff x="1142185" y="2353248"/>
            <a:chExt cx="2723823" cy="1293489"/>
          </a:xfrm>
        </p:grpSpPr>
        <p:sp>
          <p:nvSpPr>
            <p:cNvPr id="10" name="Up Arrow 9">
              <a:extLst>
                <a:ext uri="{FF2B5EF4-FFF2-40B4-BE49-F238E27FC236}">
                  <a16:creationId xmlns:a16="http://schemas.microsoft.com/office/drawing/2014/main" id="{B04F4E51-7837-0046-82F2-B707BE51F5C0}"/>
                </a:ext>
              </a:extLst>
            </p:cNvPr>
            <p:cNvSpPr/>
            <p:nvPr/>
          </p:nvSpPr>
          <p:spPr>
            <a:xfrm>
              <a:off x="2509345" y="2353248"/>
              <a:ext cx="338959" cy="893379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9961EB6-DD64-CB44-AAF8-FE5CC5F71096}"/>
                </a:ext>
              </a:extLst>
            </p:cNvPr>
            <p:cNvSpPr txBox="1"/>
            <p:nvPr/>
          </p:nvSpPr>
          <p:spPr>
            <a:xfrm>
              <a:off x="1142185" y="3246627"/>
              <a:ext cx="27238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tagOpened</a:t>
              </a:r>
              <a:r>
                <a:rPr lang="it-IT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 = False;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250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AC23C4-F802-4E9C-AEFA-415771533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69706" y="6492875"/>
            <a:ext cx="2743200" cy="365125"/>
          </a:xfrm>
        </p:spPr>
        <p:txBody>
          <a:bodyPr/>
          <a:lstStyle/>
          <a:p>
            <a:fld id="{EE3B441A-A17E-4EEF-A64F-38DFA00D02CA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FCF0B16-16C3-924A-A4AD-F93D71133A18}"/>
              </a:ext>
            </a:extLst>
          </p:cNvPr>
          <p:cNvGrpSpPr/>
          <p:nvPr/>
        </p:nvGrpSpPr>
        <p:grpSpPr>
          <a:xfrm>
            <a:off x="149375" y="475263"/>
            <a:ext cx="11806091" cy="6135283"/>
            <a:chOff x="149375" y="475263"/>
            <a:chExt cx="11806091" cy="613528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3D45E3F-2BE4-6F47-8D9B-BEFD7BCBD74E}"/>
                </a:ext>
              </a:extLst>
            </p:cNvPr>
            <p:cNvSpPr/>
            <p:nvPr/>
          </p:nvSpPr>
          <p:spPr>
            <a:xfrm>
              <a:off x="7515339" y="2793155"/>
              <a:ext cx="2794715" cy="78561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4FB8948-81F7-F249-8BCB-660F7072A0A7}"/>
                </a:ext>
              </a:extLst>
            </p:cNvPr>
            <p:cNvSpPr/>
            <p:nvPr/>
          </p:nvSpPr>
          <p:spPr>
            <a:xfrm>
              <a:off x="7515338" y="4311488"/>
              <a:ext cx="2794715" cy="78561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AA043C3-D040-5F4F-8C9E-FE45205774B7}"/>
                </a:ext>
              </a:extLst>
            </p:cNvPr>
            <p:cNvSpPr/>
            <p:nvPr/>
          </p:nvSpPr>
          <p:spPr>
            <a:xfrm>
              <a:off x="10006737" y="2513978"/>
              <a:ext cx="1412383" cy="1338958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0B755F1-0E6B-2A4C-A10E-FFE60C0685CD}"/>
                </a:ext>
              </a:extLst>
            </p:cNvPr>
            <p:cNvSpPr/>
            <p:nvPr/>
          </p:nvSpPr>
          <p:spPr>
            <a:xfrm>
              <a:off x="10021463" y="4061075"/>
              <a:ext cx="1412383" cy="1338958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7795761-8A72-AA4B-BF6F-5253BAE8553B}"/>
                </a:ext>
              </a:extLst>
            </p:cNvPr>
            <p:cNvCxnSpPr>
              <a:cxnSpLocks/>
            </p:cNvCxnSpPr>
            <p:nvPr/>
          </p:nvCxnSpPr>
          <p:spPr>
            <a:xfrm>
              <a:off x="9023499" y="2805714"/>
              <a:ext cx="0" cy="7856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BF8A9D4-46DE-CB4D-8E8C-99BC1A5A638B}"/>
                </a:ext>
              </a:extLst>
            </p:cNvPr>
            <p:cNvCxnSpPr>
              <a:cxnSpLocks/>
            </p:cNvCxnSpPr>
            <p:nvPr/>
          </p:nvCxnSpPr>
          <p:spPr>
            <a:xfrm>
              <a:off x="9055102" y="4321413"/>
              <a:ext cx="0" cy="7856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7814B55-4462-D147-95A7-890FB9E4410C}"/>
                </a:ext>
              </a:extLst>
            </p:cNvPr>
            <p:cNvSpPr txBox="1"/>
            <p:nvPr/>
          </p:nvSpPr>
          <p:spPr>
            <a:xfrm>
              <a:off x="10006737" y="1906337"/>
              <a:ext cx="14490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800" dirty="0"/>
                <a:t>Workers</a:t>
              </a:r>
              <a:endParaRPr lang="en-AU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F32911-3B63-D14F-8CED-C76C0362697E}"/>
                </a:ext>
              </a:extLst>
            </p:cNvPr>
            <p:cNvSpPr txBox="1"/>
            <p:nvPr/>
          </p:nvSpPr>
          <p:spPr>
            <a:xfrm>
              <a:off x="11502859" y="2852335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2800" dirty="0"/>
                <a:t>1</a:t>
              </a:r>
              <a:endParaRPr lang="it-IT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8FB07BB-8581-5A42-A6B2-C0DF5AE00105}"/>
                </a:ext>
              </a:extLst>
            </p:cNvPr>
            <p:cNvSpPr txBox="1"/>
            <p:nvPr/>
          </p:nvSpPr>
          <p:spPr>
            <a:xfrm>
              <a:off x="11483862" y="4447742"/>
              <a:ext cx="4716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2800" dirty="0"/>
                <a:t>m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B03B186-05D7-8E43-8534-FFBF2F431427}"/>
                </a:ext>
              </a:extLst>
            </p:cNvPr>
            <p:cNvSpPr txBox="1"/>
            <p:nvPr/>
          </p:nvSpPr>
          <p:spPr>
            <a:xfrm>
              <a:off x="8701086" y="3683517"/>
              <a:ext cx="4526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/>
                <a:t>…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F6DBD78-2470-4641-919F-C1F60ADBC3F6}"/>
                </a:ext>
              </a:extLst>
            </p:cNvPr>
            <p:cNvSpPr txBox="1"/>
            <p:nvPr/>
          </p:nvSpPr>
          <p:spPr>
            <a:xfrm>
              <a:off x="11502859" y="3607084"/>
              <a:ext cx="4526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800" dirty="0"/>
                <a:t>…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AB54939-B23B-0E4B-B62F-1963AFCB6AFD}"/>
                </a:ext>
              </a:extLst>
            </p:cNvPr>
            <p:cNvGrpSpPr/>
            <p:nvPr/>
          </p:nvGrpSpPr>
          <p:grpSpPr>
            <a:xfrm>
              <a:off x="5111727" y="1888717"/>
              <a:ext cx="2849266" cy="3966439"/>
              <a:chOff x="5111727" y="1888717"/>
              <a:chExt cx="2849266" cy="3966439"/>
            </a:xfrm>
          </p:grpSpPr>
          <p:sp>
            <p:nvSpPr>
              <p:cNvPr id="8" name="Snip and Round Single Corner Rectangle 7">
                <a:extLst>
                  <a:ext uri="{FF2B5EF4-FFF2-40B4-BE49-F238E27FC236}">
                    <a16:creationId xmlns:a16="http://schemas.microsoft.com/office/drawing/2014/main" id="{9B63DB7E-FDD7-9F46-BD31-0A614172ECE3}"/>
                  </a:ext>
                </a:extLst>
              </p:cNvPr>
              <p:cNvSpPr/>
              <p:nvPr/>
            </p:nvSpPr>
            <p:spPr>
              <a:xfrm>
                <a:off x="5111727" y="2453050"/>
                <a:ext cx="2849266" cy="3402106"/>
              </a:xfrm>
              <a:prstGeom prst="snip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DD93E9E-90F6-A342-A19B-BFC0E3F104DD}"/>
                  </a:ext>
                </a:extLst>
              </p:cNvPr>
              <p:cNvSpPr txBox="1"/>
              <p:nvPr/>
            </p:nvSpPr>
            <p:spPr>
              <a:xfrm>
                <a:off x="5681374" y="1888717"/>
                <a:ext cx="174631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800" dirty="0"/>
                  <a:t>Dispatcher</a:t>
                </a:r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384898A-23D8-764B-B5E9-EDFABDE1B41F}"/>
                </a:ext>
              </a:extLst>
            </p:cNvPr>
            <p:cNvGrpSpPr/>
            <p:nvPr/>
          </p:nvGrpSpPr>
          <p:grpSpPr>
            <a:xfrm>
              <a:off x="1250731" y="475263"/>
              <a:ext cx="3200808" cy="5544399"/>
              <a:chOff x="362129" y="475263"/>
              <a:chExt cx="4089410" cy="5544399"/>
            </a:xfrm>
          </p:grpSpPr>
          <p:sp>
            <p:nvSpPr>
              <p:cNvPr id="6" name="Round Diagonal Corner Rectangle 5">
                <a:extLst>
                  <a:ext uri="{FF2B5EF4-FFF2-40B4-BE49-F238E27FC236}">
                    <a16:creationId xmlns:a16="http://schemas.microsoft.com/office/drawing/2014/main" id="{1E0615F0-2C44-9743-92F8-D2B4C71CFA11}"/>
                  </a:ext>
                </a:extLst>
              </p:cNvPr>
              <p:cNvSpPr/>
              <p:nvPr/>
            </p:nvSpPr>
            <p:spPr>
              <a:xfrm>
                <a:off x="362129" y="1162989"/>
                <a:ext cx="4089410" cy="4856673"/>
              </a:xfrm>
              <a:prstGeom prst="round2DiagRect">
                <a:avLst>
                  <a:gd name="adj1" fmla="val 16667"/>
                  <a:gd name="adj2" fmla="val 0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40B0163-B470-9F4E-988E-84D6864CDD02}"/>
                  </a:ext>
                </a:extLst>
              </p:cNvPr>
              <p:cNvSpPr txBox="1"/>
              <p:nvPr/>
            </p:nvSpPr>
            <p:spPr>
              <a:xfrm>
                <a:off x="1786723" y="475263"/>
                <a:ext cx="163703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800" dirty="0"/>
                  <a:t>Server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0CE53EE-1D27-6041-AF73-6659CD5E69CC}"/>
                </a:ext>
              </a:extLst>
            </p:cNvPr>
            <p:cNvGrpSpPr/>
            <p:nvPr/>
          </p:nvGrpSpPr>
          <p:grpSpPr>
            <a:xfrm>
              <a:off x="2840855" y="4709352"/>
              <a:ext cx="3296992" cy="1017431"/>
              <a:chOff x="2799007" y="4031086"/>
              <a:chExt cx="3296992" cy="101743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90E5DB7-FEE2-7B46-9725-F1F1D3949385}"/>
                  </a:ext>
                </a:extLst>
              </p:cNvPr>
              <p:cNvSpPr/>
              <p:nvPr/>
            </p:nvSpPr>
            <p:spPr>
              <a:xfrm>
                <a:off x="2799007" y="4031086"/>
                <a:ext cx="3296992" cy="101743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DBF3784-4422-7743-ACAE-1AE98772AA1A}"/>
                  </a:ext>
                </a:extLst>
              </p:cNvPr>
              <p:cNvCxnSpPr/>
              <p:nvPr/>
            </p:nvCxnSpPr>
            <p:spPr>
              <a:xfrm>
                <a:off x="3226676" y="4031086"/>
                <a:ext cx="0" cy="10174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DBD29391-DB65-1B49-B7F1-CDFE8AD94702}"/>
                  </a:ext>
                </a:extLst>
              </p:cNvPr>
              <p:cNvCxnSpPr/>
              <p:nvPr/>
            </p:nvCxnSpPr>
            <p:spPr>
              <a:xfrm>
                <a:off x="3704896" y="4031086"/>
                <a:ext cx="0" cy="10174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37C4E500-F16C-1A45-B831-94CAD5CD71F1}"/>
                  </a:ext>
                </a:extLst>
              </p:cNvPr>
              <p:cNvCxnSpPr/>
              <p:nvPr/>
            </p:nvCxnSpPr>
            <p:spPr>
              <a:xfrm>
                <a:off x="4156842" y="4031086"/>
                <a:ext cx="0" cy="10174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BB37773-866A-5F40-99CE-3E998AA0EEAC}"/>
                  </a:ext>
                </a:extLst>
              </p:cNvPr>
              <p:cNvCxnSpPr/>
              <p:nvPr/>
            </p:nvCxnSpPr>
            <p:spPr>
              <a:xfrm>
                <a:off x="4640317" y="4031086"/>
                <a:ext cx="0" cy="10174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2F084C0-B0A9-0247-8BFE-ED610A624291}"/>
                  </a:ext>
                </a:extLst>
              </p:cNvPr>
              <p:cNvCxnSpPr/>
              <p:nvPr/>
            </p:nvCxnSpPr>
            <p:spPr>
              <a:xfrm>
                <a:off x="5575738" y="4031086"/>
                <a:ext cx="0" cy="101743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AF4D1F1-A6F8-BA40-9CBD-D82079F58697}"/>
                  </a:ext>
                </a:extLst>
              </p:cNvPr>
              <p:cNvSpPr txBox="1"/>
              <p:nvPr/>
            </p:nvSpPr>
            <p:spPr>
              <a:xfrm>
                <a:off x="3324786" y="4315844"/>
                <a:ext cx="2165352" cy="46166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GB" sz="2400" dirty="0"/>
                  <a:t>requestQueue</a:t>
                </a:r>
                <a:endParaRPr lang="en-GB" dirty="0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5E41B35-AF1A-1543-B990-C28D8DED29D5}"/>
                </a:ext>
              </a:extLst>
            </p:cNvPr>
            <p:cNvSpPr txBox="1"/>
            <p:nvPr/>
          </p:nvSpPr>
          <p:spPr>
            <a:xfrm>
              <a:off x="7521114" y="3001294"/>
              <a:ext cx="1390176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GB" dirty="0"/>
                <a:t>ThreadIndex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BF0AAF-964C-C44B-9B16-1A5682D12954}"/>
                </a:ext>
              </a:extLst>
            </p:cNvPr>
            <p:cNvSpPr txBox="1"/>
            <p:nvPr/>
          </p:nvSpPr>
          <p:spPr>
            <a:xfrm>
              <a:off x="9023499" y="3001294"/>
              <a:ext cx="1124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Request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6776763-DA46-9A45-A298-853618E75E42}"/>
                </a:ext>
              </a:extLst>
            </p:cNvPr>
            <p:cNvSpPr txBox="1"/>
            <p:nvPr/>
          </p:nvSpPr>
          <p:spPr>
            <a:xfrm>
              <a:off x="7527514" y="4536502"/>
              <a:ext cx="1399839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GB" dirty="0"/>
                <a:t>ThreadIndex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F126C08-8D8E-9C4D-BC3F-14606CD3D254}"/>
                </a:ext>
              </a:extLst>
            </p:cNvPr>
            <p:cNvSpPr txBox="1"/>
            <p:nvPr/>
          </p:nvSpPr>
          <p:spPr>
            <a:xfrm>
              <a:off x="9051447" y="4492169"/>
              <a:ext cx="11246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Request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EEEAAA-1B9D-3A42-982E-498B75752A94}"/>
                </a:ext>
              </a:extLst>
            </p:cNvPr>
            <p:cNvSpPr txBox="1"/>
            <p:nvPr/>
          </p:nvSpPr>
          <p:spPr>
            <a:xfrm>
              <a:off x="1450428" y="1408386"/>
              <a:ext cx="2748262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GB" dirty="0"/>
                <a:t>Initialize data structure</a:t>
              </a:r>
            </a:p>
            <a:p>
              <a:pPr marL="285750" indent="-285750">
                <a:buFontTx/>
                <a:buChar char="-"/>
              </a:pPr>
              <a:endParaRPr lang="en-GB" dirty="0"/>
            </a:p>
            <a:p>
              <a:pPr marL="285750" indent="-285750">
                <a:buFontTx/>
                <a:buChar char="-"/>
              </a:pPr>
              <a:r>
                <a:rPr lang="en-GB" dirty="0"/>
                <a:t>Accept clients connection</a:t>
              </a:r>
            </a:p>
            <a:p>
              <a:pPr marL="285750" indent="-285750">
                <a:buFontTx/>
                <a:buChar char="-"/>
              </a:pPr>
              <a:endParaRPr lang="en-GB" dirty="0"/>
            </a:p>
            <a:p>
              <a:pPr marL="285750" indent="-285750">
                <a:buFontTx/>
                <a:buChar char="-"/>
              </a:pPr>
              <a:r>
                <a:rPr lang="en-GB" dirty="0"/>
                <a:t>Read client string</a:t>
              </a:r>
            </a:p>
            <a:p>
              <a:pPr marL="285750" indent="-285750">
                <a:buFontTx/>
                <a:buChar char="-"/>
              </a:pPr>
              <a:endParaRPr lang="en-GB" dirty="0"/>
            </a:p>
            <a:p>
              <a:pPr marL="285750" indent="-285750">
                <a:buFontTx/>
                <a:buChar char="-"/>
              </a:pPr>
              <a:r>
                <a:rPr lang="en-GB" dirty="0"/>
                <a:t>Build request and push in the requestQueue</a:t>
              </a:r>
            </a:p>
            <a:p>
              <a:pPr marL="285750" indent="-285750">
                <a:buFontTx/>
                <a:buChar char="-"/>
              </a:pPr>
              <a:endParaRPr lang="en-GB" dirty="0"/>
            </a:p>
          </p:txBody>
        </p:sp>
        <p:sp>
          <p:nvSpPr>
            <p:cNvPr id="43" name="Bent Arrow 42">
              <a:extLst>
                <a:ext uri="{FF2B5EF4-FFF2-40B4-BE49-F238E27FC236}">
                  <a16:creationId xmlns:a16="http://schemas.microsoft.com/office/drawing/2014/main" id="{A0364AE2-065A-F34D-8EF6-64F3EA85331D}"/>
                </a:ext>
              </a:extLst>
            </p:cNvPr>
            <p:cNvSpPr/>
            <p:nvPr/>
          </p:nvSpPr>
          <p:spPr>
            <a:xfrm rot="10800000">
              <a:off x="1978349" y="4516105"/>
              <a:ext cx="857243" cy="900019"/>
            </a:xfrm>
            <a:prstGeom prst="bentArrow">
              <a:avLst/>
            </a:prstGeom>
            <a:solidFill>
              <a:schemeClr val="accent1">
                <a:alpha val="38000"/>
              </a:schemeClr>
            </a:solidFill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5" name="Bent Arrow 44">
              <a:extLst>
                <a:ext uri="{FF2B5EF4-FFF2-40B4-BE49-F238E27FC236}">
                  <a16:creationId xmlns:a16="http://schemas.microsoft.com/office/drawing/2014/main" id="{472873A1-A437-5E41-85BF-4530C265256D}"/>
                </a:ext>
              </a:extLst>
            </p:cNvPr>
            <p:cNvSpPr/>
            <p:nvPr/>
          </p:nvSpPr>
          <p:spPr>
            <a:xfrm>
              <a:off x="5257996" y="2850581"/>
              <a:ext cx="1895700" cy="1822807"/>
            </a:xfrm>
            <a:prstGeom prst="bentArrow">
              <a:avLst>
                <a:gd name="adj1" fmla="val 13374"/>
                <a:gd name="adj2" fmla="val 14536"/>
                <a:gd name="adj3" fmla="val 25000"/>
                <a:gd name="adj4" fmla="val 43750"/>
              </a:avLst>
            </a:prstGeom>
            <a:solidFill>
              <a:schemeClr val="accent1">
                <a:alpha val="24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821D0DC-092B-9141-94FF-E0A5F6C77ABE}"/>
                </a:ext>
              </a:extLst>
            </p:cNvPr>
            <p:cNvGrpSpPr/>
            <p:nvPr/>
          </p:nvGrpSpPr>
          <p:grpSpPr>
            <a:xfrm>
              <a:off x="6658377" y="605307"/>
              <a:ext cx="4072873" cy="1301030"/>
              <a:chOff x="6658377" y="605307"/>
              <a:chExt cx="4072873" cy="1301030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DB8C5AD-284E-BF40-AE11-94BF898AC303}"/>
                  </a:ext>
                </a:extLst>
              </p:cNvPr>
              <p:cNvCxnSpPr>
                <a:stCxn id="23" idx="0"/>
              </p:cNvCxnSpPr>
              <p:nvPr/>
            </p:nvCxnSpPr>
            <p:spPr>
              <a:xfrm flipH="1" flipV="1">
                <a:off x="10727654" y="605307"/>
                <a:ext cx="3596" cy="130103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BD4C888B-AA90-B74A-8BFA-33142F1DE643}"/>
                  </a:ext>
                </a:extLst>
              </p:cNvPr>
              <p:cNvCxnSpPr/>
              <p:nvPr/>
            </p:nvCxnSpPr>
            <p:spPr>
              <a:xfrm flipH="1">
                <a:off x="7427686" y="605307"/>
                <a:ext cx="3285242" cy="0"/>
              </a:xfrm>
              <a:prstGeom prst="line">
                <a:avLst/>
              </a:prstGeom>
              <a:ln w="25400"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76C0E0B9-C0B0-7143-9D3D-159A8B0764A7}"/>
                  </a:ext>
                </a:extLst>
              </p:cNvPr>
              <p:cNvSpPr txBox="1"/>
              <p:nvPr/>
            </p:nvSpPr>
            <p:spPr>
              <a:xfrm>
                <a:off x="8189501" y="663899"/>
                <a:ext cx="185390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2400" dirty="0"/>
                  <a:t>Back to client</a:t>
                </a: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6389BE71-8249-304E-83A5-3EDD55A5192B}"/>
                  </a:ext>
                </a:extLst>
              </p:cNvPr>
              <p:cNvCxnSpPr/>
              <p:nvPr/>
            </p:nvCxnSpPr>
            <p:spPr>
              <a:xfrm flipH="1">
                <a:off x="6658377" y="605307"/>
                <a:ext cx="769309" cy="0"/>
              </a:xfrm>
              <a:prstGeom prst="straightConnector1">
                <a:avLst/>
              </a:prstGeom>
              <a:ln w="25400"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F9160117-36E2-3848-9247-34230D7BB64F}"/>
                </a:ext>
              </a:extLst>
            </p:cNvPr>
            <p:cNvGrpSpPr/>
            <p:nvPr/>
          </p:nvGrpSpPr>
          <p:grpSpPr>
            <a:xfrm>
              <a:off x="149375" y="2659243"/>
              <a:ext cx="1051174" cy="805819"/>
              <a:chOff x="149375" y="2659243"/>
              <a:chExt cx="1051174" cy="805819"/>
            </a:xfrm>
          </p:grpSpPr>
          <p:cxnSp>
            <p:nvCxnSpPr>
              <p:cNvPr id="59" name="Straight Arrow Connector 58">
                <a:extLst>
                  <a:ext uri="{FF2B5EF4-FFF2-40B4-BE49-F238E27FC236}">
                    <a16:creationId xmlns:a16="http://schemas.microsoft.com/office/drawing/2014/main" id="{AA1A63F4-E4DD-864E-A79F-288556409D6B}"/>
                  </a:ext>
                </a:extLst>
              </p:cNvPr>
              <p:cNvCxnSpPr/>
              <p:nvPr/>
            </p:nvCxnSpPr>
            <p:spPr>
              <a:xfrm>
                <a:off x="149375" y="2659243"/>
                <a:ext cx="1043189" cy="26442"/>
              </a:xfrm>
              <a:prstGeom prst="straightConnector1">
                <a:avLst/>
              </a:prstGeom>
              <a:ln w="25400">
                <a:prstDash val="dash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D5CB405B-032D-D249-A912-3F397BE60605}"/>
                  </a:ext>
                </a:extLst>
              </p:cNvPr>
              <p:cNvSpPr txBox="1"/>
              <p:nvPr/>
            </p:nvSpPr>
            <p:spPr>
              <a:xfrm>
                <a:off x="299027" y="2757176"/>
                <a:ext cx="901522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From</a:t>
                </a:r>
              </a:p>
              <a:p>
                <a:r>
                  <a:rPr lang="en-GB" sz="2000" dirty="0"/>
                  <a:t>client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8CA0000E-19AF-9E4E-95F8-886F8D7461DA}"/>
                </a:ext>
              </a:extLst>
            </p:cNvPr>
            <p:cNvSpPr txBox="1"/>
            <p:nvPr/>
          </p:nvSpPr>
          <p:spPr>
            <a:xfrm>
              <a:off x="2365770" y="6241214"/>
              <a:ext cx="6075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Consolas" panose="020B0609020204030204" pitchFamily="49" charset="0"/>
                  <a:cs typeface="Consolas" panose="020B0609020204030204" pitchFamily="49" charset="0"/>
                </a:rPr>
                <a:t>Request = &lt; String, ClientID, SocketChannel &gt;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A10BBE7-648F-D647-A869-620BA7B1B1A2}"/>
                </a:ext>
              </a:extLst>
            </p:cNvPr>
            <p:cNvSpPr txBox="1"/>
            <p:nvPr/>
          </p:nvSpPr>
          <p:spPr>
            <a:xfrm>
              <a:off x="5681374" y="3498851"/>
              <a:ext cx="17839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/>
                <a:t>ClientID % m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DC49A9F-590B-B240-8610-EA15DF088C60}"/>
                </a:ext>
              </a:extLst>
            </p:cNvPr>
            <p:cNvSpPr txBox="1"/>
            <p:nvPr/>
          </p:nvSpPr>
          <p:spPr>
            <a:xfrm>
              <a:off x="10310053" y="2721792"/>
              <a:ext cx="106250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- Count</a:t>
              </a:r>
            </a:p>
            <a:p>
              <a:endParaRPr lang="en-GB" dirty="0"/>
            </a:p>
            <a:p>
              <a:r>
                <a:rPr lang="en-GB" dirty="0"/>
                <a:t>- serialize</a:t>
              </a:r>
            </a:p>
          </p:txBody>
        </p: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2FE3BC54-3E80-6046-A72F-64680F430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5485" y="4270708"/>
              <a:ext cx="403163" cy="403163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D7F03AC0-41D5-6F45-83B9-99A9ED62AA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43992" y="2397861"/>
              <a:ext cx="380881" cy="380881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FEDDF73C-D5E3-ED47-98D5-413433E3C9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5451" y="5179806"/>
              <a:ext cx="375846" cy="3758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97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75D97-9162-4E8A-B833-758FD5913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2469" y="365125"/>
            <a:ext cx="9861331" cy="89571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System Stability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886AD-6576-4DF9-96CA-3CECB91448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ED332-6D92-4664-A189-E4F870899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E497DE-3966-694A-A5E0-EF29A8741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2818" y="1440231"/>
            <a:ext cx="7258050" cy="49161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5F2060-FF06-A84D-83BC-5841D4AC7399}"/>
              </a:ext>
            </a:extLst>
          </p:cNvPr>
          <p:cNvSpPr txBox="1"/>
          <p:nvPr/>
        </p:nvSpPr>
        <p:spPr>
          <a:xfrm>
            <a:off x="346841" y="2091559"/>
            <a:ext cx="374890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Multithread with 8 worker threads</a:t>
            </a:r>
          </a:p>
          <a:p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Document size fixed to 4KB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Decreasing number of repetition while increasing number of clients (from 200k to 50k)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Number of clients from 1 to 16 (averaging the throughput for plotting)</a:t>
            </a:r>
          </a:p>
        </p:txBody>
      </p:sp>
    </p:spTree>
    <p:extLst>
      <p:ext uri="{BB962C8B-B14F-4D97-AF65-F5344CB8AC3E}">
        <p14:creationId xmlns:p14="http://schemas.microsoft.com/office/powerpoint/2010/main" val="943009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95A6F-CA5F-4370-85AA-42FF8598E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846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Baselines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56389-D540-468C-BADC-65D46A489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F60C2A-F418-644B-9FD3-BC8BC73F8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020" y="1246317"/>
            <a:ext cx="8201959" cy="5475158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BE1E43B-D1D9-C244-A735-9451949A0A29}"/>
              </a:ext>
            </a:extLst>
          </p:cNvPr>
          <p:cNvCxnSpPr/>
          <p:nvPr/>
        </p:nvCxnSpPr>
        <p:spPr>
          <a:xfrm>
            <a:off x="7018542" y="1575515"/>
            <a:ext cx="0" cy="4677103"/>
          </a:xfrm>
          <a:prstGeom prst="line">
            <a:avLst/>
          </a:prstGeom>
          <a:ln w="317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40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DE3A9-779A-45A6-BAFF-83AC57E6E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278" y="1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Effect of Document Size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48906F-5B0E-413D-B631-14C305636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B8928E-1C7E-1B44-9989-EF706C4FB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105" y="932262"/>
            <a:ext cx="7313501" cy="57892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90FD03-9467-E94E-ADB9-F1BD2C1D9EDD}"/>
              </a:ext>
            </a:extLst>
          </p:cNvPr>
          <p:cNvSpPr txBox="1"/>
          <p:nvPr/>
        </p:nvSpPr>
        <p:spPr>
          <a:xfrm>
            <a:off x="9354188" y="2741555"/>
            <a:ext cx="243856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Bottleneck: </a:t>
            </a:r>
          </a:p>
          <a:p>
            <a:pPr algn="ctr"/>
            <a:endParaRPr lang="en-GB" sz="2800" dirty="0"/>
          </a:p>
          <a:p>
            <a:pPr algn="ctr"/>
            <a:r>
              <a:rPr lang="en-GB" sz="2800" dirty="0"/>
              <a:t>Counting task</a:t>
            </a:r>
          </a:p>
        </p:txBody>
      </p:sp>
    </p:spTree>
    <p:extLst>
      <p:ext uri="{BB962C8B-B14F-4D97-AF65-F5344CB8AC3E}">
        <p14:creationId xmlns:p14="http://schemas.microsoft.com/office/powerpoint/2010/main" val="341706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959E-02CC-4A34-97AC-586194821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927D7-143A-45C2-84E1-A88D7E5AA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Elaborate shortly on </a:t>
            </a:r>
          </a:p>
          <a:p>
            <a:r>
              <a:rPr lang="en-US" dirty="0"/>
              <a:t>What did you learn about the system through experiments?</a:t>
            </a:r>
          </a:p>
          <a:p>
            <a:r>
              <a:rPr lang="en-US" dirty="0"/>
              <a:t>What new skill did you learn while working on the project?</a:t>
            </a:r>
          </a:p>
          <a:p>
            <a:r>
              <a:rPr lang="en-US" dirty="0"/>
              <a:t>What was the most difficult aspect of the project?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E1B3E-7FB7-4108-A065-C2F885056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B441A-A17E-4EEF-A64F-38DFA00D02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82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186</Words>
  <Application>Microsoft Macintosh PowerPoint</Application>
  <PresentationFormat>Widescreen</PresentationFormat>
  <Paragraphs>71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Office Theme</vt:lpstr>
      <vt:lpstr>Project Presentation</vt:lpstr>
      <vt:lpstr>Implementation HTML tag cleaning</vt:lpstr>
      <vt:lpstr>PowerPoint Presentation</vt:lpstr>
      <vt:lpstr>System Stability</vt:lpstr>
      <vt:lpstr>Baselines</vt:lpstr>
      <vt:lpstr>Effect of Document Size</vt:lpstr>
      <vt:lpstr>Conclusion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Presentation</dc:title>
  <dc:creator>Zsolt István</dc:creator>
  <cp:lastModifiedBy>Ettore Puccetti</cp:lastModifiedBy>
  <cp:revision>42</cp:revision>
  <dcterms:created xsi:type="dcterms:W3CDTF">2018-10-08T09:01:07Z</dcterms:created>
  <dcterms:modified xsi:type="dcterms:W3CDTF">2018-12-13T14:05:54Z</dcterms:modified>
</cp:coreProperties>
</file>

<file path=docProps/thumbnail.jpeg>
</file>